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98" r:id="rId2"/>
    <p:sldId id="33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166F0-97ED-6F45-AD48-722C3D168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E4F5E1-C60E-3B41-9BF6-BEFF40FB3B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ECFC5-2480-F444-BEEC-9057BF35E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D888-066D-9E48-A687-1FEC183B9CE9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CAD65-D9AA-A742-A6C8-94A9BD5C4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3A8E3-C270-D747-BC02-5C5A33D0E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73C5-B7B1-3F49-A6DD-D5AD7E2B4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773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94534-5572-6A49-BB97-1857805B4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B437C9-AE2E-2C4A-99E3-66F7FA4CD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0ED5D-AFD1-4C4D-A0A0-8371489A5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D888-066D-9E48-A687-1FEC183B9CE9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36B2C-B625-8549-9EE0-57AB504D8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3BB92-87BB-D141-8036-5617A7297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73C5-B7B1-3F49-A6DD-D5AD7E2B4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908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16E96F-C15A-D44B-9C21-79D4E25EA1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790728-0095-884B-90F5-883EA782E4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F17E9-1C4C-1F41-9020-C44C5C17F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D888-066D-9E48-A687-1FEC183B9CE9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4CB094-D117-8F4B-8A7B-229D88A36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64DC7-5A92-8044-A378-F7B0473F5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73C5-B7B1-3F49-A6DD-D5AD7E2B4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311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36134-D6CA-8A4D-9848-4C97910CD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64EAB-69DE-CD48-BF31-7FE578CC1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98615-E7A7-A84F-A0BA-261A7487D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D888-066D-9E48-A687-1FEC183B9CE9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D1ECD-DD30-1348-A193-D6D70C4E2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4C43A-11ED-3044-98C6-3DED2111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73C5-B7B1-3F49-A6DD-D5AD7E2B4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2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DBAAE-81A6-A94D-813B-5262C6AAC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6636B-95D5-C343-BFB2-69C8A1947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97D04-699C-8547-9AA0-DD408596B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D888-066D-9E48-A687-1FEC183B9CE9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456DB-063D-5F42-81EE-C049FF8A2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A80E8-802F-F346-8B1A-659B8E8ED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73C5-B7B1-3F49-A6DD-D5AD7E2B4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16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D9C02-6221-D34E-934E-56562EA52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13B4B-B09B-AA4D-A351-B9523349A6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C36554-C166-7646-976F-7664B66D1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4C4D2-BE57-5940-82C3-DEBE7EEA9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D888-066D-9E48-A687-1FEC183B9CE9}" type="datetimeFigureOut">
              <a:rPr lang="en-US" smtClean="0"/>
              <a:t>4/18/23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258D13-6B94-834E-A73A-77298BD92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BB6670-3C4C-1746-B169-5448790C5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73C5-B7B1-3F49-A6DD-D5AD7E2B4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62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A0DB3-FD59-CE40-B945-D5112EDB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1B66C8-8EF3-FB45-A661-5408281B57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60B346-46D7-CD4E-AA4E-DF1871D3F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E45746-3D76-1B4D-941D-B14B718236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F6868C-40EF-8E4D-A329-CE084C57A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A06BFE-67F1-BD4F-978B-1488F31B5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D888-066D-9E48-A687-1FEC183B9CE9}" type="datetimeFigureOut">
              <a:rPr lang="en-US" smtClean="0"/>
              <a:t>4/18/23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239F20-2A9C-9741-A164-4AFC1F71A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FD8547-51AF-794E-957B-C1758A873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73C5-B7B1-3F49-A6DD-D5AD7E2B4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47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78973-95ED-5246-82D7-5523BDE46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7D8D2E-0DA4-F841-AE22-A2BE339BF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D888-066D-9E48-A687-1FEC183B9CE9}" type="datetimeFigureOut">
              <a:rPr lang="en-US" smtClean="0"/>
              <a:t>4/18/23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75C830-ECEC-4244-B18F-2D62FABE3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F4421B-8229-7F4F-B3D3-20FBBF26E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73C5-B7B1-3F49-A6DD-D5AD7E2B4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73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E387FD-5CE6-174B-9D8A-1BC52A95F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D888-066D-9E48-A687-1FEC183B9CE9}" type="datetimeFigureOut">
              <a:rPr lang="en-US" smtClean="0"/>
              <a:t>4/18/23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D4C6F6-4972-744E-97DD-D0EECDBFB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5E95C-8EA1-6949-A79A-B4B187C17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73C5-B7B1-3F49-A6DD-D5AD7E2B4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0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322AD-3CA0-2840-96D5-A762BC05B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592DD-613F-4348-94B7-3BAB527CE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4663C6-E54E-864E-9F04-81EFF4625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7DFCA-8BE2-B243-990E-7404F546D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D888-066D-9E48-A687-1FEC183B9CE9}" type="datetimeFigureOut">
              <a:rPr lang="en-US" smtClean="0"/>
              <a:t>4/18/23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49A055-F7C8-CA44-94F2-E431C1682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693D5A-204C-0640-92A2-0E62DD10F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73C5-B7B1-3F49-A6DD-D5AD7E2B4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715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DF6C2-B4F9-7946-9C2B-9E7092737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5F1F78-5D66-3A42-BA4F-9C574A296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D7D874-A3D5-5847-B217-500936EC36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E43078-A710-934D-90FC-A7F73CDE7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5D888-066D-9E48-A687-1FEC183B9CE9}" type="datetimeFigureOut">
              <a:rPr lang="en-US" smtClean="0"/>
              <a:t>4/18/23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BE922B-B7EE-8A49-BC3B-0B05C6E4C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C16E5B-75C0-454B-9BC3-C77F2D3A9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C73C5-B7B1-3F49-A6DD-D5AD7E2B4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2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3DFE16-B2C2-6D45-926F-5D00F4B2F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21763-D5A7-CE4B-A68D-1E6C1BAEB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E5887-F42A-9E42-8DFF-29F0069899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5D888-066D-9E48-A687-1FEC183B9CE9}" type="datetimeFigureOut">
              <a:rPr lang="en-US" smtClean="0"/>
              <a:t>4/18/23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75BE2-ED41-2C46-915F-9521BD92C1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751FA-04EF-6747-B55A-5877E5338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C73C5-B7B1-3F49-A6DD-D5AD7E2B4A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21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Palm Beach County Network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560443"/>
            <a:ext cx="10515600" cy="4616520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Gill Sans MT" pitchFamily="34" charset="0"/>
              </a:rPr>
              <a:t>&gt;1200 miles</a:t>
            </a:r>
            <a:r>
              <a:rPr lang="en-US" sz="2400" dirty="0">
                <a:solidFill>
                  <a:srgbClr val="0070C0"/>
                </a:solidFill>
                <a:latin typeface="Gill Sans MT" pitchFamily="34" charset="0"/>
              </a:rPr>
              <a:t> </a:t>
            </a:r>
            <a:r>
              <a:rPr lang="en-US" sz="2400" dirty="0">
                <a:latin typeface="Gill Sans MT" pitchFamily="34" charset="0"/>
              </a:rPr>
              <a:t>of fiber-optic cable</a:t>
            </a:r>
          </a:p>
          <a:p>
            <a:r>
              <a:rPr lang="en-US" sz="2400" b="1" dirty="0">
                <a:solidFill>
                  <a:srgbClr val="0070C0"/>
                </a:solidFill>
                <a:latin typeface="Gill Sans MT" pitchFamily="34" charset="0"/>
              </a:rPr>
              <a:t>523</a:t>
            </a:r>
            <a:r>
              <a:rPr lang="en-US" sz="2400" b="1" dirty="0">
                <a:latin typeface="Gill Sans MT" pitchFamily="34" charset="0"/>
              </a:rPr>
              <a:t> </a:t>
            </a:r>
            <a:r>
              <a:rPr lang="en-US" sz="2400" dirty="0">
                <a:latin typeface="Gill Sans MT" pitchFamily="34" charset="0"/>
              </a:rPr>
              <a:t>connected facilities</a:t>
            </a:r>
          </a:p>
          <a:p>
            <a:r>
              <a:rPr lang="en-US" sz="2400" b="1" dirty="0">
                <a:solidFill>
                  <a:srgbClr val="0070C0"/>
                </a:solidFill>
                <a:latin typeface="Gill Sans MT" pitchFamily="34" charset="0"/>
              </a:rPr>
              <a:t>4500 </a:t>
            </a:r>
            <a:r>
              <a:rPr lang="en-US" sz="2400" dirty="0">
                <a:latin typeface="Gill Sans MT" pitchFamily="34" charset="0"/>
              </a:rPr>
              <a:t>network management devices (routers, switches, access points)</a:t>
            </a:r>
          </a:p>
          <a:p>
            <a:r>
              <a:rPr lang="en-US" sz="2400" b="1" dirty="0">
                <a:solidFill>
                  <a:srgbClr val="0070C0"/>
                </a:solidFill>
                <a:latin typeface="Gill Sans MT" pitchFamily="34" charset="0"/>
              </a:rPr>
              <a:t>35,000</a:t>
            </a:r>
            <a:r>
              <a:rPr lang="en-US" sz="2400" dirty="0">
                <a:latin typeface="Gill Sans MT" pitchFamily="34" charset="0"/>
              </a:rPr>
              <a:t> connected client devices</a:t>
            </a:r>
          </a:p>
          <a:p>
            <a:r>
              <a:rPr lang="en-US" sz="2400" b="1" dirty="0">
                <a:solidFill>
                  <a:srgbClr val="0070C0"/>
                </a:solidFill>
                <a:latin typeface="Gill Sans MT" pitchFamily="34" charset="0"/>
              </a:rPr>
              <a:t>&gt;4,000 Terabytes </a:t>
            </a:r>
            <a:r>
              <a:rPr lang="en-US" sz="2400" dirty="0">
                <a:latin typeface="Gill Sans MT" pitchFamily="34" charset="0"/>
              </a:rPr>
              <a:t>of data handled by our core routers monthly (+4 Petabytes)</a:t>
            </a:r>
          </a:p>
          <a:p>
            <a:r>
              <a:rPr lang="en-US" sz="2400" b="1" dirty="0">
                <a:solidFill>
                  <a:srgbClr val="0070C0"/>
                </a:solidFill>
                <a:latin typeface="Gill Sans MT" pitchFamily="34" charset="0"/>
              </a:rPr>
              <a:t>&gt;950 Terabytes </a:t>
            </a:r>
            <a:r>
              <a:rPr lang="en-US" sz="2400" dirty="0">
                <a:latin typeface="Gill Sans MT" pitchFamily="34" charset="0"/>
              </a:rPr>
              <a:t>of data downloaded from the Internet monthly</a:t>
            </a:r>
          </a:p>
          <a:p>
            <a:r>
              <a:rPr lang="en-US" sz="2400" b="1" dirty="0">
                <a:solidFill>
                  <a:srgbClr val="0070C0"/>
                </a:solidFill>
                <a:latin typeface="Gill Sans MT" pitchFamily="34" charset="0"/>
              </a:rPr>
              <a:t>&gt;250,000,000 </a:t>
            </a:r>
            <a:r>
              <a:rPr lang="en-US" sz="2400" dirty="0">
                <a:latin typeface="Gill Sans MT" pitchFamily="34" charset="0"/>
              </a:rPr>
              <a:t>threats blocked monthly by our firewalls</a:t>
            </a:r>
          </a:p>
          <a:p>
            <a:r>
              <a:rPr lang="en-US" sz="2400" b="1" dirty="0">
                <a:solidFill>
                  <a:srgbClr val="0070C0"/>
                </a:solidFill>
                <a:latin typeface="Gill Sans MT" pitchFamily="34" charset="0"/>
              </a:rPr>
              <a:t>&gt;10,000</a:t>
            </a:r>
            <a:r>
              <a:rPr lang="en-US" sz="2400" dirty="0">
                <a:solidFill>
                  <a:srgbClr val="0070C0"/>
                </a:solidFill>
                <a:latin typeface="Gill Sans MT" pitchFamily="34" charset="0"/>
              </a:rPr>
              <a:t> VoIP </a:t>
            </a:r>
            <a:r>
              <a:rPr lang="en-US" sz="2400" dirty="0">
                <a:latin typeface="Gill Sans MT" pitchFamily="34" charset="0"/>
              </a:rPr>
              <a:t>phones handling over 500,000 calls monthly</a:t>
            </a:r>
          </a:p>
          <a:p>
            <a:r>
              <a:rPr lang="en-US" sz="2400" b="1" dirty="0">
                <a:solidFill>
                  <a:srgbClr val="0070C0"/>
                </a:solidFill>
                <a:latin typeface="Gill Sans MT" pitchFamily="34" charset="0"/>
              </a:rPr>
              <a:t>17</a:t>
            </a:r>
            <a:r>
              <a:rPr lang="en-US" sz="2400" b="1" dirty="0">
                <a:latin typeface="Gill Sans MT" pitchFamily="34" charset="0"/>
              </a:rPr>
              <a:t> </a:t>
            </a:r>
            <a:r>
              <a:rPr lang="en-US" sz="2400" dirty="0">
                <a:latin typeface="Gill Sans MT" pitchFamily="34" charset="0"/>
              </a:rPr>
              <a:t>Contact Centers with 500 agents handling 350,000 calls monthly</a:t>
            </a:r>
            <a:endParaRPr lang="en-US" sz="1600" b="1" dirty="0">
              <a:latin typeface="Gill Sans MT" pitchFamily="34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Gill Sans MT" pitchFamily="34" charset="0"/>
              </a:rPr>
              <a:t>10,000,000+</a:t>
            </a:r>
            <a:r>
              <a:rPr lang="en-US" sz="2400" dirty="0">
                <a:solidFill>
                  <a:srgbClr val="0070C0"/>
                </a:solidFill>
                <a:latin typeface="Gill Sans MT" pitchFamily="34" charset="0"/>
              </a:rPr>
              <a:t> </a:t>
            </a:r>
            <a:r>
              <a:rPr lang="en-US" sz="2400" dirty="0">
                <a:latin typeface="Gill Sans MT" pitchFamily="34" charset="0"/>
              </a:rPr>
              <a:t>public </a:t>
            </a:r>
            <a:r>
              <a:rPr lang="en-US" sz="2400" dirty="0" err="1">
                <a:latin typeface="Gill Sans MT" pitchFamily="34" charset="0"/>
              </a:rPr>
              <a:t>WiFi</a:t>
            </a:r>
            <a:r>
              <a:rPr lang="en-US" sz="2400" dirty="0">
                <a:latin typeface="Gill Sans MT" pitchFamily="34" charset="0"/>
              </a:rPr>
              <a:t> sessions per month</a:t>
            </a:r>
          </a:p>
          <a:p>
            <a:r>
              <a:rPr lang="en-US" sz="2400" b="1" dirty="0">
                <a:solidFill>
                  <a:srgbClr val="0070C0"/>
                </a:solidFill>
                <a:latin typeface="Gill Sans MT" pitchFamily="34" charset="0"/>
              </a:rPr>
              <a:t>&gt;4,000,000 </a:t>
            </a:r>
            <a:r>
              <a:rPr lang="en-US" sz="2400" dirty="0">
                <a:latin typeface="Gill Sans MT" pitchFamily="34" charset="0"/>
              </a:rPr>
              <a:t>emails processed inbound per month (97% spam)</a:t>
            </a:r>
          </a:p>
          <a:p>
            <a:r>
              <a:rPr lang="en-US" sz="2400" b="1" dirty="0">
                <a:solidFill>
                  <a:srgbClr val="0070C0"/>
                </a:solidFill>
                <a:latin typeface="Gill Sans MT" pitchFamily="34" charset="0"/>
              </a:rPr>
              <a:t>Broad customer base </a:t>
            </a:r>
            <a:r>
              <a:rPr lang="en-US" sz="2400" dirty="0">
                <a:latin typeface="Gill Sans MT" pitchFamily="34" charset="0"/>
              </a:rPr>
              <a:t>– entire County government and over 40 external agency agreements</a:t>
            </a:r>
          </a:p>
          <a:p>
            <a:pPr>
              <a:buNone/>
            </a:pPr>
            <a:endParaRPr lang="en-US" b="1" u="sng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B92147-7760-4CBA-9F23-DEB9DEEED5C3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/>
        </p:blipFill>
        <p:spPr bwMode="auto">
          <a:xfrm>
            <a:off x="10955505" y="377572"/>
            <a:ext cx="941832" cy="91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1942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Services Provided to External Agencies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2665" y="1447801"/>
            <a:ext cx="8229600" cy="4530725"/>
          </a:xfrm>
        </p:spPr>
        <p:txBody>
          <a:bodyPr>
            <a:normAutofit lnSpcReduction="10000"/>
          </a:bodyPr>
          <a:lstStyle/>
          <a:p>
            <a:r>
              <a:rPr lang="en-US" sz="2400" b="1" u="sng" dirty="0"/>
              <a:t>Network ISP Service Agreements</a:t>
            </a:r>
          </a:p>
          <a:p>
            <a:pPr indent="0">
              <a:buNone/>
              <a:tabLst>
                <a:tab pos="685800" algn="l"/>
              </a:tabLst>
            </a:pPr>
            <a:r>
              <a:rPr lang="en-US" sz="2200" u="sng" dirty="0"/>
              <a:t>20</a:t>
            </a:r>
            <a:r>
              <a:rPr lang="en-US" sz="2200" dirty="0"/>
              <a:t> municipalities, </a:t>
            </a:r>
            <a:r>
              <a:rPr lang="en-US" sz="2200" u="sng" dirty="0"/>
              <a:t>7</a:t>
            </a:r>
            <a:r>
              <a:rPr lang="en-US" sz="2200" dirty="0"/>
              <a:t> educational institutions, </a:t>
            </a:r>
            <a:r>
              <a:rPr lang="en-US" sz="2200" u="sng" dirty="0"/>
              <a:t>13</a:t>
            </a:r>
            <a:r>
              <a:rPr lang="en-US" sz="2200" dirty="0"/>
              <a:t> non-profit organizations, </a:t>
            </a:r>
            <a:r>
              <a:rPr lang="en-US" sz="2200" u="sng" dirty="0"/>
              <a:t>5</a:t>
            </a:r>
            <a:r>
              <a:rPr lang="en-US" sz="2200" dirty="0"/>
              <a:t> Other Taxing Authorities</a:t>
            </a:r>
          </a:p>
          <a:p>
            <a:pPr indent="0">
              <a:buNone/>
              <a:tabLst>
                <a:tab pos="685800" algn="l"/>
              </a:tabLst>
            </a:pPr>
            <a:endParaRPr lang="en-US" sz="700" dirty="0"/>
          </a:p>
          <a:p>
            <a:r>
              <a:rPr lang="en-US" sz="2400" b="1" u="sng" dirty="0"/>
              <a:t>Application Hosting</a:t>
            </a:r>
          </a:p>
          <a:p>
            <a:pPr marL="282575" indent="9525">
              <a:buNone/>
            </a:pPr>
            <a:r>
              <a:rPr lang="en-US" sz="2200" dirty="0"/>
              <a:t>U.S. Virgin Islands, Alzheimer’s Association, League of Cities, City of Jacksonville</a:t>
            </a:r>
          </a:p>
          <a:p>
            <a:pPr marL="685800" indent="-393700">
              <a:buNone/>
            </a:pPr>
            <a:endParaRPr lang="en-US" sz="700" dirty="0"/>
          </a:p>
          <a:p>
            <a:r>
              <a:rPr lang="en-US" sz="2400" b="1" u="sng" dirty="0"/>
              <a:t>GIS Hosting</a:t>
            </a:r>
          </a:p>
          <a:p>
            <a:pPr>
              <a:buNone/>
            </a:pPr>
            <a:r>
              <a:rPr lang="en-US" sz="2200" dirty="0"/>
              <a:t>	Loxahatchee River Environmental Control District</a:t>
            </a:r>
          </a:p>
          <a:p>
            <a:pPr>
              <a:buNone/>
            </a:pPr>
            <a:endParaRPr lang="en-US" sz="700" dirty="0"/>
          </a:p>
          <a:p>
            <a:r>
              <a:rPr lang="en-US" sz="2400" b="1" u="sng" dirty="0"/>
              <a:t>Document Scanning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200" dirty="0"/>
              <a:t>Town of Palm Beach, Clerk of the Court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7C585-3D7F-4EDD-95FC-BEA48FA8DA04}" type="slidenum">
              <a:rPr lang="en-US" altLang="en-US" smtClean="0"/>
              <a:pPr/>
              <a:t>2</a:t>
            </a:fld>
            <a:endParaRPr lang="en-US" altLang="en-US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r="-4546" b="-2029"/>
          <a:stretch>
            <a:fillRect/>
          </a:stretch>
        </p:blipFill>
        <p:spPr bwMode="auto">
          <a:xfrm>
            <a:off x="10965333" y="365126"/>
            <a:ext cx="932688" cy="910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41645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18263</TotalTime>
  <Words>178</Words>
  <Application>Microsoft Macintosh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Gill Sans MT</vt:lpstr>
      <vt:lpstr>Office Theme</vt:lpstr>
      <vt:lpstr>Palm Beach County Network</vt:lpstr>
      <vt:lpstr>Services Provided to External Agencies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PBC Network</dc:title>
  <dc:creator>Robert Butler</dc:creator>
  <cp:lastModifiedBy>Michael Butler</cp:lastModifiedBy>
  <cp:revision>5</cp:revision>
  <cp:lastPrinted>2023-04-07T19:51:44Z</cp:lastPrinted>
  <dcterms:created xsi:type="dcterms:W3CDTF">2021-05-03T17:02:47Z</dcterms:created>
  <dcterms:modified xsi:type="dcterms:W3CDTF">2023-04-26T11:29:48Z</dcterms:modified>
</cp:coreProperties>
</file>